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2" r:id="rId2"/>
    <p:sldId id="257" r:id="rId3"/>
    <p:sldId id="270" r:id="rId4"/>
    <p:sldId id="276" r:id="rId5"/>
    <p:sldId id="291" r:id="rId6"/>
    <p:sldId id="295" r:id="rId7"/>
    <p:sldId id="271" r:id="rId8"/>
    <p:sldId id="282" r:id="rId9"/>
    <p:sldId id="293" r:id="rId10"/>
    <p:sldId id="290" r:id="rId11"/>
    <p:sldId id="287" r:id="rId12"/>
    <p:sldId id="265" r:id="rId13"/>
    <p:sldId id="268" r:id="rId14"/>
    <p:sldId id="294" r:id="rId15"/>
    <p:sldId id="288" r:id="rId16"/>
    <p:sldId id="269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F00FF"/>
    <a:srgbClr val="FFFFCC"/>
    <a:srgbClr val="99CCFF"/>
    <a:srgbClr val="CCFFCC"/>
    <a:srgbClr val="CC9900"/>
    <a:srgbClr val="66CCFF"/>
    <a:srgbClr val="33CCCC"/>
    <a:srgbClr val="FFCCFF"/>
    <a:srgbClr val="00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2454" y="-7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ransition>
    <p:cover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cover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>
    <p:cover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939BBF1-FD4A-44ED-A543-CDDE6C9ACA00}" type="datetimeFigureOut">
              <a:rPr lang="en-US" smtClean="0"/>
              <a:pPr/>
              <a:t>9/11/2015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11F5E94-6986-49C1-A4DA-437A71CBCE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cover dir="u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t="2513" b="43453"/>
          <a:stretch>
            <a:fillRect/>
          </a:stretch>
        </p:blipFill>
        <p:spPr bwMode="auto">
          <a:xfrm>
            <a:off x="0" y="0"/>
            <a:ext cx="91440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Rectangle 5"/>
          <p:cNvSpPr/>
          <p:nvPr/>
        </p:nvSpPr>
        <p:spPr>
          <a:xfrm>
            <a:off x="0" y="4648200"/>
            <a:ext cx="9144000" cy="22098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6248400"/>
            <a:ext cx="8534400" cy="457200"/>
          </a:xfrm>
        </p:spPr>
        <p:txBody>
          <a:bodyPr>
            <a:normAutofit/>
          </a:bodyPr>
          <a:lstStyle/>
          <a:p>
            <a:pPr algn="ctr"/>
            <a:r>
              <a:rPr lang="en-US" sz="1500" b="1" cap="none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CATECHETICAL TEXTBOOK SERIES OF THE SYRO - MALABAR CHURCH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 rot="16200000">
            <a:off x="-1752601" y="1981200"/>
            <a:ext cx="4572000" cy="6096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normalizeH="0" baseline="0" noProof="0" dirty="0">
                <a:solidFill>
                  <a:srgbClr val="FFFF00"/>
                </a:solidFill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ON THE PATH OF SALVATION - 2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4800600"/>
            <a:ext cx="8534400" cy="1828800"/>
          </a:xfrm>
          <a:prstGeom prst="rect">
            <a:avLst/>
          </a:prstGeom>
        </p:spPr>
        <p:txBody>
          <a:bodyPr vert="horz" anchor="t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500" b="1" i="0" u="none" strike="noStrike" kern="1200" cap="none" spc="0" normalizeH="0" baseline="0" noProof="0" dirty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Cooper Std Black" pitchFamily="18" charset="0"/>
                <a:ea typeface="+mj-ea"/>
                <a:cs typeface="Times New Roman" pitchFamily="18" charset="0"/>
              </a:rPr>
              <a:t>GOD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dirty="0">
                <a:ln w="28575">
                  <a:solidFill>
                    <a:schemeClr val="bg1"/>
                  </a:solidFill>
                </a:ln>
                <a:solidFill>
                  <a:srgbClr val="FF0000"/>
                </a:solidFill>
                <a:latin typeface="Cooper Std Black" pitchFamily="18" charset="0"/>
                <a:ea typeface="+mj-ea"/>
                <a:cs typeface="Times New Roman" pitchFamily="18" charset="0"/>
              </a:rPr>
              <a:t>THE SAVIOUR</a:t>
            </a:r>
            <a:endParaRPr kumimoji="0" lang="en-US" sz="4500" b="1" i="0" u="none" strike="noStrike" kern="1200" cap="none" spc="0" normalizeH="0" baseline="0" noProof="0" dirty="0">
              <a:ln w="28575">
                <a:solidFill>
                  <a:schemeClr val="bg1"/>
                </a:solidFill>
              </a:ln>
              <a:solidFill>
                <a:srgbClr val="FF0000"/>
              </a:solidFill>
              <a:effectLst/>
              <a:uLnTx/>
              <a:uFillTx/>
              <a:latin typeface="Cooper Std Black" pitchFamily="18" charset="0"/>
              <a:ea typeface="+mj-ea"/>
              <a:cs typeface="Arial" pitchFamily="34" charset="0"/>
            </a:endParaRPr>
          </a:p>
        </p:txBody>
      </p:sp>
      <p:sp>
        <p:nvSpPr>
          <p:cNvPr id="9" name="Chord 8"/>
          <p:cNvSpPr/>
          <p:nvPr/>
        </p:nvSpPr>
        <p:spPr>
          <a:xfrm rot="1474083">
            <a:off x="8018000" y="5345893"/>
            <a:ext cx="1765689" cy="1199332"/>
          </a:xfrm>
          <a:prstGeom prst="chord">
            <a:avLst>
              <a:gd name="adj1" fmla="val 2689439"/>
              <a:gd name="adj2" fmla="val 1615927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382000" y="5334000"/>
            <a:ext cx="6858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dirty="0">
                <a:latin typeface="Cooper Std Black" pitchFamily="18" charset="0"/>
              </a:rPr>
              <a:t>2</a:t>
            </a: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print"/>
          <a:srcRect t="2475" b="43453"/>
          <a:stretch>
            <a:fillRect/>
          </a:stretch>
        </p:blipFill>
        <p:spPr bwMode="auto">
          <a:xfrm>
            <a:off x="762000" y="0"/>
            <a:ext cx="75438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16-Point Star 7"/>
          <p:cNvSpPr/>
          <p:nvPr/>
        </p:nvSpPr>
        <p:spPr>
          <a:xfrm>
            <a:off x="4343400" y="457200"/>
            <a:ext cx="4038600" cy="4038600"/>
          </a:xfrm>
          <a:prstGeom prst="star16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609600" y="838200"/>
            <a:ext cx="7924800" cy="5562600"/>
          </a:xfrm>
          <a:prstGeom prst="ellipse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743200" y="2388781"/>
            <a:ext cx="5410200" cy="355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Lord of all, O God Almighty,</a:t>
            </a:r>
          </a:p>
          <a:p>
            <a:r>
              <a:rPr lang="en-US" sz="2500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We bow down and glorify Thee;</a:t>
            </a:r>
          </a:p>
          <a:p>
            <a:r>
              <a:rPr lang="en-US" sz="2500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Jesus Lord, we humbly come,</a:t>
            </a:r>
          </a:p>
          <a:p>
            <a:r>
              <a:rPr lang="en-US" sz="2500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On bended knee and magnify Thee.</a:t>
            </a:r>
          </a:p>
          <a:p>
            <a:endParaRPr lang="en-US" sz="2500" dirty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500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On us men, everlasting, glorious</a:t>
            </a:r>
          </a:p>
          <a:p>
            <a:r>
              <a:rPr lang="en-US" sz="2500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Resurrection you bestow;</a:t>
            </a:r>
          </a:p>
          <a:p>
            <a:r>
              <a:rPr lang="en-US" sz="2500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To our souls you grant salvation</a:t>
            </a:r>
          </a:p>
          <a:p>
            <a:r>
              <a:rPr lang="en-US" sz="2500" dirty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And your life in us restore.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6000" y="1600200"/>
            <a:ext cx="45720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006600"/>
                </a:solidFill>
                <a:latin typeface="Cooper Std Black" pitchFamily="18" charset="0"/>
                <a:cs typeface="Times New Roman" pitchFamily="18" charset="0"/>
              </a:rPr>
              <a:t>LET US SING</a:t>
            </a:r>
          </a:p>
        </p:txBody>
      </p:sp>
      <p:pic>
        <p:nvPicPr>
          <p:cNvPr id="6147" name="Picture 3" descr="C:\Users\user\Desktop\Bitmap in Lesson7.cd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2286000"/>
            <a:ext cx="1752600" cy="2617593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ounded Rectangle 9"/>
          <p:cNvSpPr/>
          <p:nvPr/>
        </p:nvSpPr>
        <p:spPr>
          <a:xfrm>
            <a:off x="76200" y="2743200"/>
            <a:ext cx="7315200" cy="1143000"/>
          </a:xfrm>
          <a:prstGeom prst="roundRect">
            <a:avLst>
              <a:gd name="adj" fmla="val 50000"/>
            </a:avLst>
          </a:prstGeom>
          <a:solidFill>
            <a:srgbClr val="FFFFCC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76200" y="4038600"/>
            <a:ext cx="7315200" cy="762000"/>
          </a:xfrm>
          <a:prstGeom prst="roundRect">
            <a:avLst>
              <a:gd name="adj" fmla="val 50000"/>
            </a:avLst>
          </a:prstGeom>
          <a:solidFill>
            <a:srgbClr val="FFFFCC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76200" y="5029200"/>
            <a:ext cx="7315200" cy="762000"/>
          </a:xfrm>
          <a:prstGeom prst="roundRect">
            <a:avLst>
              <a:gd name="adj" fmla="val 50000"/>
            </a:avLst>
          </a:prstGeom>
          <a:solidFill>
            <a:srgbClr val="FFFFCC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76200" y="5943600"/>
            <a:ext cx="7315200" cy="762000"/>
          </a:xfrm>
          <a:prstGeom prst="roundRect">
            <a:avLst>
              <a:gd name="adj" fmla="val 50000"/>
            </a:avLst>
          </a:prstGeom>
          <a:solidFill>
            <a:srgbClr val="FFFFCC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76200" y="1828800"/>
            <a:ext cx="7315200" cy="762000"/>
          </a:xfrm>
          <a:prstGeom prst="roundRect">
            <a:avLst>
              <a:gd name="adj" fmla="val 50000"/>
            </a:avLst>
          </a:prstGeom>
          <a:solidFill>
            <a:srgbClr val="FFFFCC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304800"/>
            <a:ext cx="9144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300" cap="none" dirty="0">
                <a:solidFill>
                  <a:srgbClr val="FF0000"/>
                </a:solidFill>
                <a:effectLst/>
                <a:latin typeface="Cooper Std Black" pitchFamily="18" charset="0"/>
                <a:cs typeface="Times New Roman" pitchFamily="18" charset="0"/>
              </a:rPr>
              <a:t>Arrange the events in proper order. </a:t>
            </a:r>
            <a:br>
              <a:rPr lang="en-US" sz="3300" cap="none" dirty="0">
                <a:solidFill>
                  <a:srgbClr val="FF0000"/>
                </a:solidFill>
                <a:effectLst/>
                <a:latin typeface="Cooper Std Black" pitchFamily="18" charset="0"/>
                <a:cs typeface="Times New Roman" pitchFamily="18" charset="0"/>
              </a:rPr>
            </a:br>
            <a:r>
              <a:rPr lang="en-US" sz="2200" cap="none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Circles are given against each event. Number them in the </a:t>
            </a:r>
            <a:br>
              <a:rPr lang="en-US" sz="2200" cap="none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en-US" sz="2200" cap="none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order in which the events took place as 1, 2, etc.</a:t>
            </a:r>
            <a:br>
              <a:rPr lang="en-US" sz="2200" cap="none" dirty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en-US" sz="2200" cap="none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04800" y="1905000"/>
            <a:ext cx="7315200" cy="5334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Jesus appeared to the disciples</a:t>
            </a:r>
          </a:p>
          <a:p>
            <a:pPr>
              <a:buNone/>
            </a:pPr>
            <a:endParaRPr lang="en-US" sz="25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 women came to the tomb with incense and </a:t>
            </a:r>
          </a:p>
          <a:p>
            <a:pPr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perfumes</a:t>
            </a:r>
          </a:p>
          <a:p>
            <a:pPr>
              <a:buNone/>
            </a:pPr>
            <a:endParaRPr lang="en-US" sz="25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Jesus appeared to Mary Magdalene</a:t>
            </a:r>
          </a:p>
          <a:p>
            <a:pPr>
              <a:buNone/>
            </a:pPr>
            <a:endParaRPr lang="en-US" sz="25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The angels said to the women that Jesus is risen</a:t>
            </a:r>
          </a:p>
          <a:p>
            <a:pPr>
              <a:buNone/>
            </a:pPr>
            <a:endParaRPr lang="en-US" sz="25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Jesus ascended into heaven</a:t>
            </a:r>
          </a:p>
        </p:txBody>
      </p:sp>
      <p:sp>
        <p:nvSpPr>
          <p:cNvPr id="14" name="Oval 13"/>
          <p:cNvSpPr/>
          <p:nvPr/>
        </p:nvSpPr>
        <p:spPr>
          <a:xfrm>
            <a:off x="8229600" y="1905000"/>
            <a:ext cx="685800" cy="685800"/>
          </a:xfrm>
          <a:prstGeom prst="ellipse">
            <a:avLst/>
          </a:prstGeom>
          <a:solidFill>
            <a:srgbClr val="FFFFCC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15" name="Oval 14"/>
          <p:cNvSpPr/>
          <p:nvPr/>
        </p:nvSpPr>
        <p:spPr>
          <a:xfrm>
            <a:off x="8229600" y="3048000"/>
            <a:ext cx="685800" cy="685800"/>
          </a:xfrm>
          <a:prstGeom prst="ellipse">
            <a:avLst/>
          </a:prstGeom>
          <a:solidFill>
            <a:srgbClr val="FFFFCC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</a:t>
            </a:r>
          </a:p>
        </p:txBody>
      </p:sp>
      <p:sp>
        <p:nvSpPr>
          <p:cNvPr id="16" name="Oval 15"/>
          <p:cNvSpPr/>
          <p:nvPr/>
        </p:nvSpPr>
        <p:spPr>
          <a:xfrm>
            <a:off x="8229600" y="4114800"/>
            <a:ext cx="685800" cy="685800"/>
          </a:xfrm>
          <a:prstGeom prst="ellipse">
            <a:avLst/>
          </a:prstGeom>
          <a:solidFill>
            <a:srgbClr val="FFFFCC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17" name="Oval 16"/>
          <p:cNvSpPr/>
          <p:nvPr/>
        </p:nvSpPr>
        <p:spPr>
          <a:xfrm>
            <a:off x="8305800" y="5105400"/>
            <a:ext cx="685800" cy="685800"/>
          </a:xfrm>
          <a:prstGeom prst="ellipse">
            <a:avLst/>
          </a:prstGeom>
          <a:solidFill>
            <a:srgbClr val="FFFFCC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18" name="Oval 17"/>
          <p:cNvSpPr/>
          <p:nvPr/>
        </p:nvSpPr>
        <p:spPr>
          <a:xfrm>
            <a:off x="8305800" y="6019800"/>
            <a:ext cx="685800" cy="685800"/>
          </a:xfrm>
          <a:prstGeom prst="ellipse">
            <a:avLst/>
          </a:prstGeom>
          <a:solidFill>
            <a:srgbClr val="FFFFCC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loud Callout 7"/>
          <p:cNvSpPr/>
          <p:nvPr/>
        </p:nvSpPr>
        <p:spPr>
          <a:xfrm>
            <a:off x="2590800" y="1066800"/>
            <a:ext cx="4038600" cy="4038600"/>
          </a:xfrm>
          <a:prstGeom prst="cloudCallout">
            <a:avLst>
              <a:gd name="adj1" fmla="val 82057"/>
              <a:gd name="adj2" fmla="val 82849"/>
            </a:avLst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76200" y="1981200"/>
            <a:ext cx="8991600" cy="2362200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6200" y="2057400"/>
            <a:ext cx="7696200" cy="838200"/>
          </a:xfrm>
        </p:spPr>
        <p:txBody>
          <a:bodyPr>
            <a:normAutofit/>
          </a:bodyPr>
          <a:lstStyle/>
          <a:p>
            <a:pPr algn="ctr"/>
            <a:r>
              <a:rPr lang="en-US" sz="3500" cap="none" dirty="0">
                <a:solidFill>
                  <a:srgbClr val="002060"/>
                </a:solidFill>
                <a:effectLst/>
                <a:latin typeface="Cooper Std Black" pitchFamily="18" charset="0"/>
                <a:cs typeface="Times New Roman" pitchFamily="18" charset="0"/>
              </a:rPr>
              <a:t>Let us Pray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52400" y="2819400"/>
            <a:ext cx="7010400" cy="9144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Jesus, My Lord and My God, </a:t>
            </a:r>
          </a:p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help us to reach our Father in heaven</a:t>
            </a:r>
          </a:p>
          <a:p>
            <a:pPr algn="ctr">
              <a:buNone/>
            </a:pPr>
            <a:endParaRPr lang="en-US" sz="25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endParaRPr lang="en-US" sz="25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C:\Users\user\Desktop\Lesson7.cd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1800" y="2155105"/>
            <a:ext cx="1865312" cy="3712295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1600200"/>
            <a:ext cx="9144000" cy="449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152400" y="2895600"/>
            <a:ext cx="3124200" cy="3048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2286000"/>
          </a:xfrm>
        </p:spPr>
        <p:txBody>
          <a:bodyPr>
            <a:normAutofit/>
          </a:bodyPr>
          <a:lstStyle/>
          <a:p>
            <a:pPr algn="ctr"/>
            <a:r>
              <a:rPr lang="en-US" sz="3500" cap="none" dirty="0">
                <a:solidFill>
                  <a:srgbClr val="00B0F0"/>
                </a:solidFill>
                <a:effectLst/>
                <a:latin typeface="Cooper Std Black" pitchFamily="18" charset="0"/>
                <a:cs typeface="Times New Roman" pitchFamily="18" charset="0"/>
              </a:rPr>
              <a:t>Repeat the words of Jesus </a:t>
            </a:r>
            <a:br>
              <a:rPr lang="en-US" sz="3500" cap="none" dirty="0">
                <a:solidFill>
                  <a:srgbClr val="00B0F0"/>
                </a:solidFill>
                <a:effectLst/>
                <a:latin typeface="Cooper Std Black" pitchFamily="18" charset="0"/>
                <a:cs typeface="Times New Roman" pitchFamily="18" charset="0"/>
              </a:rPr>
            </a:br>
            <a:r>
              <a:rPr lang="en-US" sz="3500" cap="none" dirty="0">
                <a:solidFill>
                  <a:srgbClr val="00B0F0"/>
                </a:solidFill>
                <a:effectLst/>
                <a:latin typeface="Cooper Std Black" pitchFamily="18" charset="0"/>
                <a:cs typeface="Times New Roman" pitchFamily="18" charset="0"/>
              </a:rPr>
              <a:t>writing in different </a:t>
            </a:r>
            <a:r>
              <a:rPr lang="en-US" sz="3500" cap="none" dirty="0" err="1">
                <a:solidFill>
                  <a:srgbClr val="00B0F0"/>
                </a:solidFill>
                <a:effectLst/>
                <a:latin typeface="Cooper Std Black" pitchFamily="18" charset="0"/>
                <a:cs typeface="Times New Roman" pitchFamily="18" charset="0"/>
              </a:rPr>
              <a:t>colours</a:t>
            </a:r>
            <a:r>
              <a:rPr lang="en-US" sz="3500" cap="none" dirty="0">
                <a:solidFill>
                  <a:srgbClr val="00B0F0"/>
                </a:solidFill>
                <a:effectLst/>
                <a:latin typeface="Cooper Std Black" pitchFamily="18" charset="0"/>
                <a:cs typeface="Times New Roman" pitchFamily="18" charset="0"/>
              </a:rPr>
              <a:t>.</a:t>
            </a:r>
            <a:br>
              <a:rPr lang="en-US" sz="3500" cap="none" dirty="0">
                <a:solidFill>
                  <a:srgbClr val="00B0F0"/>
                </a:solidFill>
                <a:effectLst/>
                <a:latin typeface="Cooper Std Black" pitchFamily="18" charset="0"/>
                <a:cs typeface="Times New Roman" pitchFamily="18" charset="0"/>
              </a:rPr>
            </a:br>
            <a:r>
              <a:rPr lang="en-US" sz="3500" cap="none" dirty="0">
                <a:solidFill>
                  <a:srgbClr val="FF00FF"/>
                </a:solidFill>
                <a:effectLst/>
                <a:latin typeface="Cooper Std Black" pitchFamily="18" charset="0"/>
                <a:cs typeface="Times New Roman" pitchFamily="18" charset="0"/>
              </a:rPr>
              <a:t/>
            </a:r>
            <a:br>
              <a:rPr lang="en-US" sz="3500" cap="none" dirty="0">
                <a:solidFill>
                  <a:srgbClr val="FF00FF"/>
                </a:solidFill>
                <a:effectLst/>
                <a:latin typeface="Cooper Std Black" pitchFamily="18" charset="0"/>
                <a:cs typeface="Times New Roman" pitchFamily="18" charset="0"/>
              </a:rPr>
            </a:br>
            <a:r>
              <a:rPr lang="en-US" sz="3500" b="1" cap="none" dirty="0">
                <a:solidFill>
                  <a:srgbClr val="FF00FF"/>
                </a:solidFill>
                <a:effectLst/>
                <a:latin typeface="Arial" pitchFamily="34" charset="0"/>
                <a:cs typeface="Arial" pitchFamily="34" charset="0"/>
              </a:rPr>
              <a:t>“Peace be with you’’</a:t>
            </a:r>
            <a:endParaRPr lang="en-US" sz="2800" b="1" cap="none" dirty="0">
              <a:solidFill>
                <a:srgbClr val="FF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133600" y="2514600"/>
            <a:ext cx="7010400" cy="35814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…………………………….........................</a:t>
            </a:r>
            <a:b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Cooper Std Black" pitchFamily="18" charset="0"/>
                <a:ea typeface="+mj-ea"/>
                <a:cs typeface="Times New Roman" pitchFamily="18" charset="0"/>
              </a:rPr>
              <a:t/>
            </a:r>
            <a:b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Cooper Std Black" pitchFamily="18" charset="0"/>
                <a:ea typeface="+mj-ea"/>
                <a:cs typeface="Times New Roman" pitchFamily="18" charset="0"/>
              </a:rPr>
            </a:b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……………………………..........................</a:t>
            </a:r>
            <a:b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…………………………….........................</a:t>
            </a:r>
            <a:b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 …………………………….........................</a:t>
            </a:r>
          </a:p>
        </p:txBody>
      </p:sp>
      <p:pic>
        <p:nvPicPr>
          <p:cNvPr id="2050" name="Picture 2" descr="C:\Users\user\Desktop\Bitmap in Lesson15.cd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971800"/>
            <a:ext cx="2974522" cy="28956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743200" y="2590800"/>
            <a:ext cx="5486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“Peace be with you’’</a:t>
            </a:r>
            <a:endParaRPr lang="en-US" sz="30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43200" y="3429000"/>
            <a:ext cx="5486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“Peace be with you’’</a:t>
            </a:r>
            <a:endParaRPr lang="en-US" sz="3000" dirty="0">
              <a:solidFill>
                <a:srgbClr val="0066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43200" y="4267200"/>
            <a:ext cx="5486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“Peace be with you’’</a:t>
            </a:r>
            <a:endParaRPr lang="en-US" sz="3000" dirty="0">
              <a:solidFill>
                <a:srgbClr val="0070C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43200" y="5105400"/>
            <a:ext cx="54864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rgbClr val="7030A0"/>
                </a:solidFill>
                <a:latin typeface="Arial" pitchFamily="34" charset="0"/>
                <a:cs typeface="Arial" pitchFamily="34" charset="0"/>
              </a:rPr>
              <a:t>“Peace be with you’’</a:t>
            </a:r>
            <a:endParaRPr lang="en-US" sz="30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loud Callout 7"/>
          <p:cNvSpPr/>
          <p:nvPr/>
        </p:nvSpPr>
        <p:spPr>
          <a:xfrm>
            <a:off x="2590800" y="1066800"/>
            <a:ext cx="4038600" cy="4038600"/>
          </a:xfrm>
          <a:prstGeom prst="cloudCallout">
            <a:avLst>
              <a:gd name="adj1" fmla="val 82057"/>
              <a:gd name="adj2" fmla="val 82849"/>
            </a:avLst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76200" y="1981200"/>
            <a:ext cx="8991600" cy="2362200"/>
          </a:xfrm>
          <a:prstGeom prst="rect">
            <a:avLst/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2057400"/>
            <a:ext cx="9144000" cy="838200"/>
          </a:xfrm>
        </p:spPr>
        <p:txBody>
          <a:bodyPr>
            <a:normAutofit/>
          </a:bodyPr>
          <a:lstStyle/>
          <a:p>
            <a:pPr algn="ctr"/>
            <a:r>
              <a:rPr lang="en-US" sz="3500" cap="none" dirty="0">
                <a:solidFill>
                  <a:srgbClr val="FF00FF"/>
                </a:solidFill>
                <a:effectLst/>
                <a:latin typeface="Cooper Std Black" pitchFamily="18" charset="0"/>
                <a:cs typeface="Times New Roman" pitchFamily="18" charset="0"/>
              </a:rPr>
              <a:t>Let us imitate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533400" y="2819400"/>
            <a:ext cx="8153400" cy="9144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To reach Jesus who ascended to heaven, </a:t>
            </a:r>
          </a:p>
          <a:p>
            <a:pPr algn="ctr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let us aim at heaven and live doing good. </a:t>
            </a:r>
          </a:p>
          <a:p>
            <a:pPr algn="ctr">
              <a:buNone/>
            </a:pPr>
            <a:endParaRPr lang="en-US" sz="25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1143000"/>
            <a:ext cx="9144000" cy="5029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1600200"/>
            <a:ext cx="9144000" cy="838200"/>
          </a:xfrm>
        </p:spPr>
        <p:txBody>
          <a:bodyPr>
            <a:normAutofit/>
          </a:bodyPr>
          <a:lstStyle/>
          <a:p>
            <a:pPr algn="ctr"/>
            <a:r>
              <a:rPr lang="en-US" sz="3500" cap="none" dirty="0">
                <a:solidFill>
                  <a:srgbClr val="002060"/>
                </a:solidFill>
                <a:effectLst/>
                <a:latin typeface="Cooper Std Black" pitchFamily="18" charset="0"/>
                <a:cs typeface="Times New Roman" pitchFamily="18" charset="0"/>
              </a:rPr>
              <a:t>Find out the answer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28600" y="2819400"/>
            <a:ext cx="8686800" cy="3048000"/>
          </a:xfrm>
        </p:spPr>
        <p:txBody>
          <a:bodyPr>
            <a:normAutofit/>
          </a:bodyPr>
          <a:lstStyle/>
          <a:p>
            <a:pPr marL="457200" indent="-457200" algn="just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1.	Which is the feast we celebrate to commemorate the resurrection of Jesus?</a:t>
            </a:r>
          </a:p>
          <a:p>
            <a:pPr marL="457200" indent="-457200" algn="just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 .	To whom Jesus appeared first after resurrection? </a:t>
            </a:r>
          </a:p>
          <a:p>
            <a:pPr marL="457200" indent="-457200" algn="just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3.	What did Jesus say to His disciples when he appeared to them?</a:t>
            </a:r>
          </a:p>
          <a:p>
            <a:pPr marL="457200" indent="-457200" algn="just">
              <a:buNone/>
            </a:pPr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4.	How many days after the resurrection of Jesus did He ascend into Heaven ?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1981200"/>
            <a:ext cx="914400" cy="152400"/>
          </a:xfrm>
          <a:prstGeom prst="rect">
            <a:avLst/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 rot="10800000">
            <a:off x="8229600" y="1981200"/>
            <a:ext cx="914400" cy="152400"/>
          </a:xfrm>
          <a:prstGeom prst="rect">
            <a:avLst/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user\Desktop\vadafone\G_Multi0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1600200"/>
            <a:ext cx="5410200" cy="3657600"/>
          </a:xfrm>
          <a:prstGeom prst="rect">
            <a:avLst/>
          </a:prstGeom>
          <a:noFill/>
        </p:spPr>
      </p:pic>
      <p:pic>
        <p:nvPicPr>
          <p:cNvPr id="9" name="Picture 2" descr="C:\Users\user\Desktop\SMCC PHOTO\Candle-06-jun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1357544"/>
            <a:ext cx="1524000" cy="2071456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914400" y="4343400"/>
            <a:ext cx="7315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oper Std Black" pitchFamily="18" charset="0"/>
                <a:cs typeface="Arial" pitchFamily="34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oper Std Black" pitchFamily="18" charset="0"/>
                <a:cs typeface="Arial" pitchFamily="34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oper Std Black" pitchFamily="18" charset="0"/>
              <a:cs typeface="Arial" pitchFamily="34" charset="0"/>
            </a:endParaRPr>
          </a:p>
        </p:txBody>
      </p:sp>
      <p:pic>
        <p:nvPicPr>
          <p:cNvPr id="14" name="Picture 8" descr="mobile 032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9266774">
            <a:off x="3962138" y="3504262"/>
            <a:ext cx="1257057" cy="92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user\Desktop\web-heav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3" descr="I:\jesus-east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6999" y="1142999"/>
            <a:ext cx="3810001" cy="5715001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8" name="Rounded Rectangle 7"/>
          <p:cNvSpPr/>
          <p:nvPr/>
        </p:nvSpPr>
        <p:spPr>
          <a:xfrm>
            <a:off x="914400" y="304800"/>
            <a:ext cx="5486400" cy="990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4800"/>
            <a:ext cx="9144000" cy="1600200"/>
          </a:xfrm>
          <a:effectLst/>
        </p:spPr>
        <p:txBody>
          <a:bodyPr>
            <a:normAutofit fontScale="90000"/>
          </a:bodyPr>
          <a:lstStyle/>
          <a:p>
            <a:pPr algn="ctr"/>
            <a:r>
              <a:rPr lang="en-US" sz="2800" cap="none" dirty="0">
                <a:solidFill>
                  <a:srgbClr val="002060"/>
                </a:solidFill>
                <a:effectLst/>
                <a:latin typeface="Cooper Std Black" pitchFamily="18" charset="0"/>
                <a:cs typeface="Arial" pitchFamily="34" charset="0"/>
              </a:rPr>
              <a:t>Lesson </a:t>
            </a:r>
            <a:r>
              <a:rPr lang="en-US" sz="2800" cap="none" dirty="0">
                <a:solidFill>
                  <a:srgbClr val="002060"/>
                </a:solidFill>
                <a:effectLst/>
                <a:latin typeface="Cooper Std Black" pitchFamily="18" charset="0"/>
                <a:cs typeface="Arial" pitchFamily="34" charset="0"/>
              </a:rPr>
              <a:t>15</a:t>
            </a:r>
            <a:r>
              <a:rPr lang="en-US" sz="3300" cap="none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en-US" sz="3300" cap="none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en-US" sz="3300" cap="none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/>
                <a:latin typeface="Cooper Std Black" pitchFamily="18" charset="0"/>
                <a:cs typeface="Times New Roman" pitchFamily="18" charset="0"/>
              </a:rPr>
              <a:t/>
            </a:r>
            <a:br>
              <a:rPr lang="en-US" sz="3300" cap="none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effectLst/>
                <a:latin typeface="Cooper Std Black" pitchFamily="18" charset="0"/>
                <a:cs typeface="Times New Roman" pitchFamily="18" charset="0"/>
              </a:rPr>
            </a:br>
            <a:r>
              <a:rPr lang="en-US" sz="3900" cap="none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/>
                <a:latin typeface="Cooper Std Black" pitchFamily="18" charset="0"/>
                <a:cs typeface="Times New Roman" pitchFamily="18" charset="0"/>
              </a:rPr>
              <a:t>THE RISEN JESUS</a:t>
            </a:r>
          </a:p>
        </p:txBody>
      </p:sp>
      <p:pic>
        <p:nvPicPr>
          <p:cNvPr id="7" name="Picture 2" descr="C:\Users\user\Desktop\Bitmap in Forum8.cd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28800" y="481836"/>
            <a:ext cx="2895600" cy="737364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Users\user\Desktop\8998150919_227c430df1_o.jpg"/>
          <p:cNvPicPr>
            <a:picLocks noChangeAspect="1" noChangeArrowheads="1"/>
          </p:cNvPicPr>
          <p:nvPr/>
        </p:nvPicPr>
        <p:blipFill>
          <a:blip r:embed="rId3" cstate="print"/>
          <a:srcRect l="22571" r="20337"/>
          <a:stretch>
            <a:fillRect/>
          </a:stretch>
        </p:blipFill>
        <p:spPr bwMode="auto">
          <a:xfrm>
            <a:off x="0" y="0"/>
            <a:ext cx="3276599" cy="4419599"/>
          </a:xfrm>
          <a:prstGeom prst="rect">
            <a:avLst/>
          </a:prstGeom>
          <a:noFill/>
        </p:spPr>
      </p:pic>
      <p:pic>
        <p:nvPicPr>
          <p:cNvPr id="3077" name="Picture 5" descr="C:\Users\user\Desktop\James_Tissot_The_Watch_Over_the_Tomb_525.jpg"/>
          <p:cNvPicPr>
            <a:picLocks noChangeAspect="1" noChangeArrowheads="1"/>
          </p:cNvPicPr>
          <p:nvPr/>
        </p:nvPicPr>
        <p:blipFill>
          <a:blip r:embed="rId4" cstate="print">
            <a:lum contrast="30000"/>
          </a:blip>
          <a:srcRect t="9611" r="4529" b="5199"/>
          <a:stretch>
            <a:fillRect/>
          </a:stretch>
        </p:blipFill>
        <p:spPr bwMode="auto">
          <a:xfrm>
            <a:off x="5181600" y="0"/>
            <a:ext cx="3962400" cy="4419600"/>
          </a:xfrm>
          <a:prstGeom prst="rect">
            <a:avLst/>
          </a:prstGeom>
          <a:noFill/>
        </p:spPr>
      </p:pic>
      <p:pic>
        <p:nvPicPr>
          <p:cNvPr id="3075" name="Picture 3" descr="C:\Users\user\Desktop\descente-croix-peter-paul-rubens-3-86-iphon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6600" y="0"/>
            <a:ext cx="2946400" cy="4419600"/>
          </a:xfrm>
          <a:prstGeom prst="rect">
            <a:avLst/>
          </a:prstGeom>
          <a:noFill/>
        </p:spPr>
      </p:pic>
      <p:sp>
        <p:nvSpPr>
          <p:cNvPr id="6" name="Rounded Rectangle 5"/>
          <p:cNvSpPr/>
          <p:nvPr/>
        </p:nvSpPr>
        <p:spPr>
          <a:xfrm>
            <a:off x="228600" y="4343400"/>
            <a:ext cx="8686800" cy="2438400"/>
          </a:xfrm>
          <a:prstGeom prst="roundRect">
            <a:avLst>
              <a:gd name="adj" fmla="val 9023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81000" y="4458831"/>
            <a:ext cx="8458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>
                <a:latin typeface="Arial" pitchFamily="34" charset="0"/>
                <a:cs typeface="Arial" pitchFamily="34" charset="0"/>
              </a:rPr>
              <a:t>	When Jesus died, Joseph of </a:t>
            </a:r>
            <a:r>
              <a:rPr lang="en-US" sz="2000" dirty="0" err="1">
                <a:latin typeface="Arial" pitchFamily="34" charset="0"/>
                <a:cs typeface="Arial" pitchFamily="34" charset="0"/>
              </a:rPr>
              <a:t>Arimathea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and Nicodemus, one of the Jewish leaders, took Jesus' body down from the cross and buried in a tomb. </a:t>
            </a:r>
          </a:p>
          <a:p>
            <a:pPr algn="just"/>
            <a:r>
              <a:rPr lang="en-US" sz="2000" dirty="0">
                <a:latin typeface="Arial" pitchFamily="34" charset="0"/>
                <a:cs typeface="Arial" pitchFamily="34" charset="0"/>
              </a:rPr>
              <a:t>	They placed a big stone at the entrance of the tomb. Those who crucified Jesus were afraid that the disciples of Jesus would take His body away unnoticed. </a:t>
            </a:r>
          </a:p>
          <a:p>
            <a:pPr algn="just"/>
            <a:r>
              <a:rPr lang="en-US" sz="2000" dirty="0">
                <a:latin typeface="Arial" pitchFamily="34" charset="0"/>
                <a:cs typeface="Arial" pitchFamily="34" charset="0"/>
              </a:rPr>
              <a:t>	Hence, they entrusted some soldiers to guard the tomb.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C:\Users\user\Desktop\Resurrection-Women-cropped.jpg"/>
          <p:cNvPicPr>
            <a:picLocks noChangeAspect="1" noChangeArrowheads="1"/>
          </p:cNvPicPr>
          <p:nvPr/>
        </p:nvPicPr>
        <p:blipFill>
          <a:blip r:embed="rId3" cstate="print"/>
          <a:srcRect r="1061"/>
          <a:stretch>
            <a:fillRect/>
          </a:stretch>
        </p:blipFill>
        <p:spPr bwMode="auto">
          <a:xfrm>
            <a:off x="0" y="0"/>
            <a:ext cx="9144000" cy="5181600"/>
          </a:xfrm>
          <a:prstGeom prst="rect">
            <a:avLst/>
          </a:prstGeom>
          <a:noFill/>
        </p:spPr>
      </p:pic>
      <p:sp>
        <p:nvSpPr>
          <p:cNvPr id="6" name="Rounded Rectangle 5"/>
          <p:cNvSpPr/>
          <p:nvPr/>
        </p:nvSpPr>
        <p:spPr>
          <a:xfrm>
            <a:off x="228600" y="5181600"/>
            <a:ext cx="8686800" cy="1524000"/>
          </a:xfrm>
          <a:prstGeom prst="roundRect">
            <a:avLst>
              <a:gd name="adj" fmla="val 17342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04800" y="5257800"/>
            <a:ext cx="8458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>
                <a:latin typeface="Arial" pitchFamily="34" charset="0"/>
                <a:cs typeface="Arial" pitchFamily="34" charset="0"/>
              </a:rPr>
              <a:t>	On Sunday, the third day of His death, early at dawn, some pious women came to the tomb with incense and perfumes. </a:t>
            </a:r>
          </a:p>
          <a:p>
            <a:pPr algn="just"/>
            <a:r>
              <a:rPr lang="en-US" sz="2000" dirty="0">
                <a:latin typeface="Arial" pitchFamily="34" charset="0"/>
                <a:cs typeface="Arial" pitchFamily="34" charset="0"/>
              </a:rPr>
              <a:t>	The door of the tomb was open. The women saw two angels in the tomb (Jn. 20:12). 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 descr="C:\Users\user\Desktop\wpid-jesus-picture-resurrected-at-the-tom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59089" cy="6096000"/>
          </a:xfrm>
          <a:prstGeom prst="rect">
            <a:avLst/>
          </a:prstGeom>
          <a:noFill/>
        </p:spPr>
      </p:pic>
      <p:pic>
        <p:nvPicPr>
          <p:cNvPr id="8" name="Picture 3" descr="C:\Users\user\Desktop\Resurrect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7800" y="98536"/>
            <a:ext cx="6629400" cy="5540264"/>
          </a:xfrm>
          <a:prstGeom prst="ellipse">
            <a:avLst/>
          </a:prstGeom>
          <a:noFill/>
          <a:effectLst>
            <a:softEdge rad="635000"/>
          </a:effectLst>
        </p:spPr>
      </p:pic>
      <p:sp>
        <p:nvSpPr>
          <p:cNvPr id="6" name="Rounded Rectangle 5"/>
          <p:cNvSpPr/>
          <p:nvPr/>
        </p:nvSpPr>
        <p:spPr>
          <a:xfrm>
            <a:off x="228600" y="4953000"/>
            <a:ext cx="8686800" cy="1676400"/>
          </a:xfrm>
          <a:prstGeom prst="roundRect">
            <a:avLst>
              <a:gd name="adj" fmla="val 17941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04800" y="5231249"/>
            <a:ext cx="84582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	The angels said to the women that Jesus is risen. 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 descr="C:\Users\user\Desktop\del_parson_the_resurrected_lord_400.jpg"/>
          <p:cNvPicPr>
            <a:picLocks noChangeAspect="1" noChangeArrowheads="1"/>
          </p:cNvPicPr>
          <p:nvPr/>
        </p:nvPicPr>
        <p:blipFill>
          <a:blip r:embed="rId3" cstate="print"/>
          <a:srcRect b="23630"/>
          <a:stretch>
            <a:fillRect/>
          </a:stretch>
        </p:blipFill>
        <p:spPr bwMode="auto">
          <a:xfrm>
            <a:off x="3352800" y="-1"/>
            <a:ext cx="5791200" cy="6147583"/>
          </a:xfrm>
          <a:prstGeom prst="rect">
            <a:avLst/>
          </a:prstGeom>
          <a:noFill/>
        </p:spPr>
      </p:pic>
      <p:pic>
        <p:nvPicPr>
          <p:cNvPr id="1026" name="Picture 2" descr="C:\Users\user\Desktop\000a01FjK7r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930310" cy="6172200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6" name="Rounded Rectangle 5"/>
          <p:cNvSpPr/>
          <p:nvPr/>
        </p:nvSpPr>
        <p:spPr>
          <a:xfrm>
            <a:off x="228600" y="4953000"/>
            <a:ext cx="8686800" cy="1676400"/>
          </a:xfrm>
          <a:prstGeom prst="roundRect">
            <a:avLst>
              <a:gd name="adj" fmla="val 17941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04800" y="5153561"/>
            <a:ext cx="8458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500" dirty="0">
                <a:latin typeface="Arial" pitchFamily="34" charset="0"/>
                <a:cs typeface="Arial" pitchFamily="34" charset="0"/>
              </a:rPr>
              <a:t>	Later Jesus appeared to Mary Magdalene. After that Jesus appeared to His disciples. He said to them: </a:t>
            </a:r>
          </a:p>
          <a:p>
            <a:pPr algn="ctr"/>
            <a:r>
              <a:rPr lang="en-US" sz="3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“Peace be with you”.</a:t>
            </a:r>
          </a:p>
        </p:txBody>
      </p:sp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user\Desktop\Bitmap in Lesson15.cd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0"/>
            <a:ext cx="5257800" cy="6813805"/>
          </a:xfrm>
          <a:prstGeom prst="ellipse">
            <a:avLst/>
          </a:prstGeom>
          <a:noFill/>
          <a:effectLst>
            <a:softEdge rad="635000"/>
          </a:effectLst>
        </p:spPr>
      </p:pic>
      <p:sp>
        <p:nvSpPr>
          <p:cNvPr id="6" name="Rounded Rectangle 5"/>
          <p:cNvSpPr/>
          <p:nvPr/>
        </p:nvSpPr>
        <p:spPr>
          <a:xfrm>
            <a:off x="152400" y="5638800"/>
            <a:ext cx="8839200" cy="1066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5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We celebrate </a:t>
            </a:r>
            <a:r>
              <a:rPr lang="en-US" sz="35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Easter</a:t>
            </a:r>
            <a:r>
              <a:rPr lang="en-US" sz="25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in commemoration of </a:t>
            </a:r>
          </a:p>
          <a:p>
            <a:pPr algn="ctr"/>
            <a:r>
              <a:rPr lang="en-US" sz="25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of the resurrection of Jesus.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ounded Rectangle 7"/>
          <p:cNvSpPr/>
          <p:nvPr/>
        </p:nvSpPr>
        <p:spPr>
          <a:xfrm>
            <a:off x="228600" y="4800600"/>
            <a:ext cx="8686800" cy="1828800"/>
          </a:xfrm>
          <a:prstGeom prst="roundRect">
            <a:avLst>
              <a:gd name="adj" fmla="val 15823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On the 40th day of His resurrection Jesus appeared to the disciples again. </a:t>
            </a:r>
          </a:p>
          <a:p>
            <a:pPr algn="just"/>
            <a:r>
              <a:rPr lang="en-US" sz="25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He lifted up His arms and blessed them. After that Jesus ascended into heaven and disappeared.</a:t>
            </a:r>
          </a:p>
        </p:txBody>
      </p:sp>
      <p:pic>
        <p:nvPicPr>
          <p:cNvPr id="6146" name="Picture 2" descr="C:\Users\user\Desktop\Bitmap in Lesson15.cd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8400" y="-1"/>
            <a:ext cx="4191000" cy="4857955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35834d82-71fd-4154-8929-27a5a55e983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8" name="Rounded Rectangle 7"/>
          <p:cNvSpPr/>
          <p:nvPr/>
        </p:nvSpPr>
        <p:spPr>
          <a:xfrm>
            <a:off x="228600" y="4876800"/>
            <a:ext cx="8686800" cy="1752600"/>
          </a:xfrm>
          <a:prstGeom prst="roundRect">
            <a:avLst>
              <a:gd name="adj" fmla="val 20380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Jesus died and resurrected for us. His resurrection is the proof that Jesus is the Son of God. </a:t>
            </a:r>
          </a:p>
          <a:p>
            <a:pPr algn="just"/>
            <a:r>
              <a:rPr lang="en-US" sz="20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	Let us confess with faith that Jesus is our Lord and God. Let us all strive to reach God the Father in heaven through Jesus who ascended into heaven.</a:t>
            </a:r>
            <a:endParaRPr lang="en-US" sz="2000" dirty="0">
              <a:solidFill>
                <a:schemeClr val="tx1"/>
              </a:solidFill>
            </a:endParaRPr>
          </a:p>
        </p:txBody>
      </p:sp>
      <p:pic>
        <p:nvPicPr>
          <p:cNvPr id="7171" name="Picture 3" descr="C:\Users\user\Desktop\HEAVENLYTHRO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0"/>
            <a:ext cx="3048000" cy="2438275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1124</TotalTime>
  <Words>214</Words>
  <Application>Microsoft Office PowerPoint</Application>
  <PresentationFormat>On-screen Show (4:3)</PresentationFormat>
  <Paragraphs>64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Trek</vt:lpstr>
      <vt:lpstr>CATECHETICAL TEXTBOOK SERIES OF THE SYRO - MALABAR CHURCH</vt:lpstr>
      <vt:lpstr>Lesson 15  THE RISEN JESUS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Arrange the events in proper order.  Circles are given against each event. Number them in the  order in which the events took place as 1, 2, etc. </vt:lpstr>
      <vt:lpstr>Let us Pray</vt:lpstr>
      <vt:lpstr>Repeat the words of Jesus  writing in different colours.  “Peace be with you’’</vt:lpstr>
      <vt:lpstr>Let us imitate</vt:lpstr>
      <vt:lpstr>Find out the answer</vt:lpstr>
      <vt:lpstr>Slide 16</vt:lpstr>
    </vt:vector>
  </TitlesOfParts>
  <Company>Siemens AG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GOD OUR SAVIOUR</dc:title>
  <dc:creator>in213679</dc:creator>
  <cp:lastModifiedBy>Administrator</cp:lastModifiedBy>
  <cp:revision>409</cp:revision>
  <dcterms:created xsi:type="dcterms:W3CDTF">2014-03-08T17:50:03Z</dcterms:created>
  <dcterms:modified xsi:type="dcterms:W3CDTF">2015-09-11T03:38:42Z</dcterms:modified>
</cp:coreProperties>
</file>